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embeddedFontLst>
    <p:embeddedFont>
      <p:font typeface="ITC Franklin Gothic LT Semi-Bold" charset="1" panose="020B0704030502020204"/>
      <p:regular r:id="rId16"/>
    </p:embeddedFont>
    <p:embeddedFont>
      <p:font typeface="Arial" charset="1" panose="020B0604020202020204"/>
      <p:regular r:id="rId17"/>
    </p:embeddedFont>
    <p:embeddedFont>
      <p:font typeface="IBM Plex Sans Condensed" charset="1" panose="020B0506050203000203"/>
      <p:regular r:id="rId18"/>
    </p:embeddedFont>
    <p:embeddedFont>
      <p:font typeface="Canva Sans" charset="1" panose="020B0503030501040103"/>
      <p:regular r:id="rId19"/>
    </p:embeddedFont>
    <p:embeddedFont>
      <p:font typeface="ITC Franklin Gothic LT" charset="1" panose="020B050403050302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9.sv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1.sv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1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1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39917" y="4921504"/>
            <a:ext cx="3435861" cy="169937"/>
          </a:xfrm>
          <a:custGeom>
            <a:avLst/>
            <a:gdLst/>
            <a:ahLst/>
            <a:cxnLst/>
            <a:rect r="r" b="b" t="t" l="l"/>
            <a:pathLst>
              <a:path h="169937" w="3435861">
                <a:moveTo>
                  <a:pt x="0" y="0"/>
                </a:moveTo>
                <a:lnTo>
                  <a:pt x="3435861" y="0"/>
                </a:lnTo>
                <a:lnTo>
                  <a:pt x="3435861" y="169938"/>
                </a:lnTo>
                <a:lnTo>
                  <a:pt x="0" y="16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74083"/>
            <a:ext cx="7383210" cy="4909834"/>
          </a:xfrm>
          <a:custGeom>
            <a:avLst/>
            <a:gdLst/>
            <a:ahLst/>
            <a:cxnLst/>
            <a:rect r="r" b="b" t="t" l="l"/>
            <a:pathLst>
              <a:path h="4909834" w="7383210">
                <a:moveTo>
                  <a:pt x="0" y="0"/>
                </a:moveTo>
                <a:lnTo>
                  <a:pt x="7383210" y="0"/>
                </a:lnTo>
                <a:lnTo>
                  <a:pt x="7383210" y="4909834"/>
                </a:lnTo>
                <a:lnTo>
                  <a:pt x="0" y="49098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739917" y="2135673"/>
            <a:ext cx="4171988" cy="2362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85"/>
              </a:lnSpc>
            </a:pPr>
            <a:r>
              <a:rPr lang="en-US" b="true" sz="6007" spc="9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GKS India Orientation 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3906898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55974" y="685800"/>
            <a:ext cx="8250226" cy="5486400"/>
          </a:xfrm>
          <a:custGeom>
            <a:avLst/>
            <a:gdLst/>
            <a:ahLst/>
            <a:cxnLst/>
            <a:rect r="r" b="b" t="t" l="l"/>
            <a:pathLst>
              <a:path h="5486400" w="8250226">
                <a:moveTo>
                  <a:pt x="0" y="0"/>
                </a:moveTo>
                <a:lnTo>
                  <a:pt x="8250226" y="0"/>
                </a:lnTo>
                <a:lnTo>
                  <a:pt x="8250226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5217" y="1166708"/>
            <a:ext cx="2871709" cy="2472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8"/>
              </a:lnSpc>
            </a:pPr>
          </a:p>
          <a:p>
            <a:pPr algn="l">
              <a:lnSpc>
                <a:spcPts val="4848"/>
              </a:lnSpc>
            </a:pPr>
            <a:r>
              <a:rPr lang="en-US" sz="3200" spc="48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Priya Rani</a:t>
            </a:r>
          </a:p>
          <a:p>
            <a:pPr algn="l">
              <a:lnSpc>
                <a:spcPts val="4848"/>
              </a:lnSpc>
            </a:pPr>
            <a:r>
              <a:rPr lang="en-US" sz="3200" spc="48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GKS-G </a:t>
            </a:r>
          </a:p>
          <a:p>
            <a:pPr algn="l">
              <a:lnSpc>
                <a:spcPts val="4848"/>
              </a:lnSpc>
            </a:pPr>
            <a:r>
              <a:rPr lang="en-US" sz="3200" spc="48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2024-2027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312" y="2106673"/>
            <a:ext cx="2130619" cy="101603"/>
          </a:xfrm>
          <a:custGeom>
            <a:avLst/>
            <a:gdLst/>
            <a:ahLst/>
            <a:cxnLst/>
            <a:rect r="r" b="b" t="t" l="l"/>
            <a:pathLst>
              <a:path h="101603" w="2130619">
                <a:moveTo>
                  <a:pt x="0" y="0"/>
                </a:moveTo>
                <a:lnTo>
                  <a:pt x="2130619" y="0"/>
                </a:lnTo>
                <a:lnTo>
                  <a:pt x="2130619" y="101603"/>
                </a:lnTo>
                <a:lnTo>
                  <a:pt x="0" y="101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79463" y="-81885"/>
            <a:ext cx="6412537" cy="4809403"/>
          </a:xfrm>
          <a:custGeom>
            <a:avLst/>
            <a:gdLst/>
            <a:ahLst/>
            <a:cxnLst/>
            <a:rect r="r" b="b" t="t" l="l"/>
            <a:pathLst>
              <a:path h="4809403" w="6412537">
                <a:moveTo>
                  <a:pt x="0" y="0"/>
                </a:moveTo>
                <a:lnTo>
                  <a:pt x="6412537" y="0"/>
                </a:lnTo>
                <a:lnTo>
                  <a:pt x="6412537" y="4809403"/>
                </a:lnTo>
                <a:lnTo>
                  <a:pt x="0" y="4809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48567" y="940673"/>
            <a:ext cx="2774518" cy="1012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52"/>
              </a:lnSpc>
            </a:pPr>
            <a:r>
              <a:rPr lang="en-US" b="true" sz="5322" spc="15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Contents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4046" y="2618213"/>
            <a:ext cx="109042" cy="989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63"/>
              </a:lnSpc>
            </a:pPr>
            <a:r>
              <a:rPr lang="en-US" sz="2402">
                <a:solidFill>
                  <a:srgbClr val="5D7D40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31279" y="4451542"/>
            <a:ext cx="109042" cy="989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63"/>
              </a:lnSpc>
            </a:pPr>
            <a:r>
              <a:rPr lang="en-US" sz="2402">
                <a:solidFill>
                  <a:srgbClr val="5D7D40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23831" y="4459800"/>
            <a:ext cx="2011013" cy="980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36">
                <a:solidFill>
                  <a:srgbClr val="5D7D4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Life in Korea Dos and Don’ts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94046" y="3551758"/>
            <a:ext cx="2470584" cy="405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36">
                <a:solidFill>
                  <a:srgbClr val="5D7D4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•.  What to bring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7567" y="2618470"/>
            <a:ext cx="2644121" cy="980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36">
                <a:solidFill>
                  <a:srgbClr val="5D7D4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Documents to bring Expenses on arrival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0674" y="3953006"/>
            <a:ext cx="109042" cy="417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66"/>
              </a:lnSpc>
            </a:pPr>
            <a:r>
              <a:rPr lang="en-US" sz="2404">
                <a:solidFill>
                  <a:srgbClr val="5D7D4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7567" y="3992166"/>
            <a:ext cx="5091036" cy="409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6"/>
              </a:lnSpc>
            </a:pPr>
            <a:r>
              <a:rPr lang="en-US" sz="2404" spc="36">
                <a:solidFill>
                  <a:srgbClr val="5D7D4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Finding your way here-apps and cards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954398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33920" y="0"/>
            <a:ext cx="6096000" cy="5529291"/>
            <a:chOff x="0" y="0"/>
            <a:chExt cx="8128000" cy="73723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0" cy="7372388"/>
            </a:xfrm>
            <a:custGeom>
              <a:avLst/>
              <a:gdLst/>
              <a:ahLst/>
              <a:cxnLst/>
              <a:rect r="r" b="b" t="t" l="l"/>
              <a:pathLst>
                <a:path h="7372388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7372388"/>
                  </a:lnTo>
                  <a:lnTo>
                    <a:pt x="0" y="737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5124" r="0" b="-512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75624" y="1436246"/>
            <a:ext cx="5258295" cy="1190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4"/>
              </a:lnSpc>
            </a:pPr>
            <a:r>
              <a:rPr lang="en-US" b="true" sz="4429" spc="88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Documents to carry along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4674" y="3338541"/>
            <a:ext cx="91926" cy="196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43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898" y="3330721"/>
            <a:ext cx="2803557" cy="2437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43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Graduation certificate Transcript</a:t>
            </a: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</a:p>
          <a:p>
            <a:pPr algn="l">
              <a:lnSpc>
                <a:spcPts val="3943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Forex Card/Neon card*</a:t>
            </a:r>
          </a:p>
          <a:p>
            <a:pPr algn="l">
              <a:lnSpc>
                <a:spcPts val="3943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Passport size photos</a:t>
            </a:r>
          </a:p>
          <a:p>
            <a:pPr algn="l">
              <a:lnSpc>
                <a:spcPts val="3943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59210" y="6158314"/>
            <a:ext cx="11670710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*you don’t need to upload the Indian currency unlike forex card. Keep your Indian money in Neon card and just pay here. Money will be Deducted without any interest rate.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954398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96000" y="1143000"/>
            <a:ext cx="6096000" cy="4572000"/>
            <a:chOff x="0" y="0"/>
            <a:chExt cx="8128000" cy="609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0" cy="6096000"/>
            </a:xfrm>
            <a:custGeom>
              <a:avLst/>
              <a:gdLst/>
              <a:ahLst/>
              <a:cxnLst/>
              <a:rect r="r" b="b" t="t" l="l"/>
              <a:pathLst>
                <a:path h="60960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312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75624" y="1782956"/>
            <a:ext cx="5227310" cy="846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79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Expenses on arrival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4674" y="3443316"/>
            <a:ext cx="91926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674" y="4110952"/>
            <a:ext cx="91926" cy="961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82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898" y="3502171"/>
            <a:ext cx="4814021" cy="1868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2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Bus/Subway back on arrival-Carry ₹20,000-₹25,0000 in cash </a:t>
            </a:r>
          </a:p>
          <a:p>
            <a:pPr algn="l">
              <a:lnSpc>
                <a:spcPts val="5068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$1500-$2000 in forex card </a:t>
            </a:r>
          </a:p>
          <a:p>
            <a:pPr algn="l">
              <a:lnSpc>
                <a:spcPts val="2893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Bedding, Food, Commute for the first 15-20 days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106673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74088" y="28325"/>
            <a:ext cx="6942473" cy="4306031"/>
          </a:xfrm>
          <a:custGeom>
            <a:avLst/>
            <a:gdLst/>
            <a:ahLst/>
            <a:cxnLst/>
            <a:rect r="r" b="b" t="t" l="l"/>
            <a:pathLst>
              <a:path h="4306031" w="6942473">
                <a:moveTo>
                  <a:pt x="0" y="0"/>
                </a:moveTo>
                <a:lnTo>
                  <a:pt x="6942472" y="0"/>
                </a:lnTo>
                <a:lnTo>
                  <a:pt x="6942472" y="4306031"/>
                </a:lnTo>
                <a:lnTo>
                  <a:pt x="0" y="430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69" t="-1353" r="-1505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4674" y="932688"/>
            <a:ext cx="3853482" cy="846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84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What to bring?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02634" y="2371244"/>
            <a:ext cx="92040" cy="1963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79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5800" y="2359123"/>
            <a:ext cx="4493038" cy="1975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Less clothes more food </a:t>
            </a:r>
          </a:p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Universal adapters </a:t>
            </a:r>
          </a:p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Spare glasses </a:t>
            </a:r>
          </a:p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Anti allergens and other basic medicines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4896" y="4282735"/>
            <a:ext cx="4493038" cy="1470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7737" indent="-218868" lvl="1">
              <a:lnSpc>
                <a:spcPts val="3979"/>
              </a:lnSpc>
              <a:buFont typeface="Arial"/>
              <a:buChar char="•"/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Towel</a:t>
            </a:r>
          </a:p>
          <a:p>
            <a:pPr algn="l" marL="437737" indent="-218868" lvl="1">
              <a:lnSpc>
                <a:spcPts val="3979"/>
              </a:lnSpc>
              <a:buFont typeface="Arial"/>
              <a:buChar char="•"/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Any specific medicine or thing you need to bring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6600" y="2007598"/>
            <a:ext cx="3689373" cy="182471"/>
          </a:xfrm>
          <a:custGeom>
            <a:avLst/>
            <a:gdLst/>
            <a:ahLst/>
            <a:cxnLst/>
            <a:rect r="r" b="b" t="t" l="l"/>
            <a:pathLst>
              <a:path h="182471" w="3689373">
                <a:moveTo>
                  <a:pt x="0" y="0"/>
                </a:moveTo>
                <a:lnTo>
                  <a:pt x="3689373" y="0"/>
                </a:lnTo>
                <a:lnTo>
                  <a:pt x="3689373" y="182471"/>
                </a:lnTo>
                <a:lnTo>
                  <a:pt x="0" y="18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96000" y="0"/>
            <a:ext cx="6096000" cy="6858000"/>
            <a:chOff x="0" y="0"/>
            <a:chExt cx="8128000" cy="9144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312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44373" y="983656"/>
            <a:ext cx="4369384" cy="846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75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Finding your way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5800" y="2218644"/>
            <a:ext cx="91926" cy="196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43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674" y="5732488"/>
            <a:ext cx="91926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9390" y="2218644"/>
            <a:ext cx="4657439" cy="2933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5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Kakao Map</a:t>
            </a:r>
          </a:p>
          <a:p>
            <a:pPr algn="l">
              <a:lnSpc>
                <a:spcPts val="3935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Naver</a:t>
            </a:r>
          </a:p>
          <a:p>
            <a:pPr algn="l">
              <a:lnSpc>
                <a:spcPts val="3935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Metro over bus, taxis on a time crunch Transportation card at convenience stores (CU,</a:t>
            </a: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GS,</a:t>
            </a: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7-11) - T-Money, Climate card*(K-pass)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0377" y="5285392"/>
            <a:ext cx="5395466" cy="348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7737" indent="-218869" lvl="1">
              <a:lnSpc>
                <a:spcPts val="2838"/>
              </a:lnSpc>
              <a:buFont typeface="Arial"/>
              <a:buChar char="•"/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Put-book sim (Chingu mobile, Kimbap mobile)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954398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96000" y="0"/>
            <a:ext cx="6096000" cy="6858000"/>
            <a:chOff x="0" y="0"/>
            <a:chExt cx="8128000" cy="9144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312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75624" y="1782956"/>
            <a:ext cx="3289954" cy="846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75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Life in Korea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4046" y="3319491"/>
            <a:ext cx="91926" cy="1390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54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046" y="5312759"/>
            <a:ext cx="91926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7260" y="3483121"/>
            <a:ext cx="4734649" cy="2670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4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Don’t have outlandish expectations.</a:t>
            </a:r>
          </a:p>
          <a:p>
            <a:pPr algn="l" rtl="true">
              <a:lnSpc>
                <a:spcPts val="1924"/>
              </a:lnSpc>
            </a:pPr>
          </a:p>
          <a:p>
            <a:pPr algn="l">
              <a:lnSpc>
                <a:spcPts val="1924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Not everyone knows English. </a:t>
            </a:r>
          </a:p>
          <a:p>
            <a:pPr algn="l" rtl="true">
              <a:lnSpc>
                <a:spcPts val="1924"/>
              </a:lnSpc>
            </a:pPr>
          </a:p>
          <a:p>
            <a:pPr algn="l">
              <a:lnSpc>
                <a:spcPts val="1924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Get in touch with your acquaintances in Korea and in the city of residence (several facebook and WhatsApp groups) </a:t>
            </a:r>
          </a:p>
          <a:p>
            <a:pPr algn="l" rtl="true">
              <a:lnSpc>
                <a:spcPts val="1924"/>
              </a:lnSpc>
            </a:pPr>
          </a:p>
          <a:p>
            <a:pPr algn="l">
              <a:lnSpc>
                <a:spcPts val="1924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Have to give up your vegetarian diet unless you can cook or have access to cooking area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106673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76725" y="5648325"/>
            <a:ext cx="3209925" cy="371475"/>
          </a:xfrm>
          <a:custGeom>
            <a:avLst/>
            <a:gdLst/>
            <a:ahLst/>
            <a:cxnLst/>
            <a:rect r="r" b="b" t="t" l="l"/>
            <a:pathLst>
              <a:path h="371475" w="3209925">
                <a:moveTo>
                  <a:pt x="0" y="0"/>
                </a:moveTo>
                <a:lnTo>
                  <a:pt x="3209925" y="0"/>
                </a:lnTo>
                <a:lnTo>
                  <a:pt x="3209925" y="371475"/>
                </a:lnTo>
                <a:lnTo>
                  <a:pt x="0" y="3714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804272" y="-62608"/>
            <a:ext cx="3451222" cy="3450336"/>
          </a:xfrm>
          <a:custGeom>
            <a:avLst/>
            <a:gdLst/>
            <a:ahLst/>
            <a:cxnLst/>
            <a:rect r="r" b="b" t="t" l="l"/>
            <a:pathLst>
              <a:path h="3450336" w="3451222">
                <a:moveTo>
                  <a:pt x="0" y="0"/>
                </a:moveTo>
                <a:lnTo>
                  <a:pt x="3451222" y="0"/>
                </a:lnTo>
                <a:lnTo>
                  <a:pt x="3451222" y="3450336"/>
                </a:lnTo>
                <a:lnTo>
                  <a:pt x="0" y="34503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94674" y="922153"/>
            <a:ext cx="3929805" cy="846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84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Dos and Don’ts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4674" y="2648350"/>
            <a:ext cx="302057" cy="352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Do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674" y="3047457"/>
            <a:ext cx="91926" cy="1466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79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78205" y="3039637"/>
            <a:ext cx="2853871" cy="1975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Have a thick skin</a:t>
            </a:r>
          </a:p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Get known to your locality Segregate waste </a:t>
            </a:r>
          </a:p>
          <a:p>
            <a:pPr algn="l">
              <a:lnSpc>
                <a:spcPts val="3979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make friends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33663" y="4943570"/>
            <a:ext cx="2334964" cy="348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7737" indent="-218869" lvl="1">
              <a:lnSpc>
                <a:spcPts val="2838"/>
              </a:lnSpc>
              <a:buFont typeface="Arial"/>
              <a:buChar char="•"/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Convert prices to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86450" y="2648350"/>
            <a:ext cx="657920" cy="352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Don’t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886450" y="3152232"/>
            <a:ext cx="91926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29607" y="3211087"/>
            <a:ext cx="3678041" cy="1394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77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Talk on the phone loudly or eat in public transport. </a:t>
            </a:r>
          </a:p>
          <a:p>
            <a:pPr algn="l">
              <a:lnSpc>
                <a:spcPts val="2177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Litter </a:t>
            </a:r>
          </a:p>
          <a:p>
            <a:pPr algn="l">
              <a:lnSpc>
                <a:spcPts val="2177"/>
              </a:lnSpc>
            </a:pPr>
            <a:r>
              <a:rPr lang="en-US" sz="2027" spc="3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don’t put perfumes in public places.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886450" y="4439888"/>
            <a:ext cx="91926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068628" y="4940840"/>
            <a:ext cx="146028" cy="35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38"/>
              </a:lnSpc>
            </a:pPr>
            <a:r>
              <a:rPr lang="en-US" sz="202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₹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886450" y="3933873"/>
            <a:ext cx="92040" cy="351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41"/>
              </a:lnSpc>
            </a:pPr>
            <a:r>
              <a:rPr lang="en-US" sz="202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68938" y="4562065"/>
            <a:ext cx="451472" cy="460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7737" indent="-218868" lvl="1">
              <a:lnSpc>
                <a:spcPts val="3979"/>
              </a:lnSpc>
              <a:buFont typeface="Arial"/>
              <a:buChar char="•"/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5217" y="2106673"/>
            <a:ext cx="2133848" cy="105537"/>
          </a:xfrm>
          <a:custGeom>
            <a:avLst/>
            <a:gdLst/>
            <a:ahLst/>
            <a:cxnLst/>
            <a:rect r="r" b="b" t="t" l="l"/>
            <a:pathLst>
              <a:path h="105537" w="2133848">
                <a:moveTo>
                  <a:pt x="0" y="0"/>
                </a:moveTo>
                <a:lnTo>
                  <a:pt x="2133848" y="0"/>
                </a:lnTo>
                <a:lnTo>
                  <a:pt x="2133848" y="105537"/>
                </a:lnTo>
                <a:lnTo>
                  <a:pt x="0" y="105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04272" y="-62608"/>
            <a:ext cx="3451222" cy="3450336"/>
          </a:xfrm>
          <a:custGeom>
            <a:avLst/>
            <a:gdLst/>
            <a:ahLst/>
            <a:cxnLst/>
            <a:rect r="r" b="b" t="t" l="l"/>
            <a:pathLst>
              <a:path h="3450336" w="3451222">
                <a:moveTo>
                  <a:pt x="0" y="0"/>
                </a:moveTo>
                <a:lnTo>
                  <a:pt x="3451222" y="0"/>
                </a:lnTo>
                <a:lnTo>
                  <a:pt x="3451222" y="3450336"/>
                </a:lnTo>
                <a:lnTo>
                  <a:pt x="0" y="34503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4674" y="922153"/>
            <a:ext cx="3832822" cy="1561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1"/>
              </a:lnSpc>
            </a:pPr>
            <a:r>
              <a:rPr lang="en-US" b="true" sz="4429" spc="75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Your questions</a:t>
            </a:r>
          </a:p>
          <a:p>
            <a:pPr algn="l">
              <a:lnSpc>
                <a:spcPts val="24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1)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09559" y="2177634"/>
            <a:ext cx="55950" cy="297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94674" y="3236557"/>
            <a:ext cx="192195" cy="297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2)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674" y="3875618"/>
            <a:ext cx="192195" cy="297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3)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94674" y="4428706"/>
            <a:ext cx="192195" cy="1699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16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4) 5) 6) 7)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08464" y="2578003"/>
            <a:ext cx="10497736" cy="3918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expectations low as a foreigner. Start applying for jobs and internships from the last semester itself. Keep in mind, being a GKS scholar bars us from applying to several other funded internships so make sure you get your GKS coordinator’s approval before applying to anything. </a:t>
            </a:r>
          </a:p>
          <a:p>
            <a:pPr algn="l">
              <a:lnSpc>
                <a:spcPts val="43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How to achieve TOPIK quickly?- Study Korean. Kdramas do help with speaking and listening but not </a:t>
            </a:r>
          </a:p>
          <a:p>
            <a:pPr algn="l">
              <a:lnSpc>
                <a:spcPts val="863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with writing. </a:t>
            </a:r>
          </a:p>
          <a:p>
            <a:pPr algn="l">
              <a:lnSpc>
                <a:spcPts val="43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Return to your home country on a D4 Visa is permissible during semester breaks. Leaving the </a:t>
            </a:r>
          </a:p>
          <a:p>
            <a:pPr algn="l">
              <a:lnSpc>
                <a:spcPts val="863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country without prior permission may lead to serious repercussions. </a:t>
            </a:r>
          </a:p>
          <a:p>
            <a:pPr algn="l">
              <a:lnSpc>
                <a:spcPts val="43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Avoiding housing scams- Have a contract. </a:t>
            </a:r>
          </a:p>
          <a:p>
            <a:pPr algn="l">
              <a:lnSpc>
                <a:spcPts val="2440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T money card/climate card does not work for the airport buses. Carry card or cash to get tickets.</a:t>
            </a:r>
          </a:p>
          <a:p>
            <a:pPr algn="l">
              <a:lnSpc>
                <a:spcPts val="43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Use Naver for everything (contacting brokers, restaurants, finding your way, etc.) </a:t>
            </a:r>
          </a:p>
          <a:p>
            <a:pPr algn="l">
              <a:lnSpc>
                <a:spcPts val="2591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Beware of people who strike up unnecessary conversations in the middle of the street! (cult is something you should avoid here.)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08464" y="2207496"/>
            <a:ext cx="9145935" cy="299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8"/>
              </a:lnSpc>
            </a:pPr>
            <a:r>
              <a:rPr lang="en-US" sz="1727" spc="25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Finding jobs- depends on your major and minor. A few universities have job notice boards have your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DAHRyoQdn3c</dc:identifier>
  <dcterms:modified xsi:type="dcterms:W3CDTF">2011-08-01T06:04:30Z</dcterms:modified>
  <cp:revision>1</cp:revision>
  <dc:title>TalkFile_GKS India Orientation 2024.pdf</dc:title>
</cp:coreProperties>
</file>